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4"/>
  </p:notesMasterIdLst>
  <p:sldIdLst>
    <p:sldId id="256" r:id="rId2"/>
    <p:sldId id="257" r:id="rId3"/>
    <p:sldId id="297" r:id="rId4"/>
    <p:sldId id="296" r:id="rId5"/>
    <p:sldId id="292" r:id="rId6"/>
    <p:sldId id="293" r:id="rId7"/>
    <p:sldId id="298" r:id="rId8"/>
    <p:sldId id="294" r:id="rId9"/>
    <p:sldId id="295" r:id="rId10"/>
    <p:sldId id="286" r:id="rId11"/>
    <p:sldId id="299" r:id="rId12"/>
    <p:sldId id="28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11"/>
    <a:srgbClr val="FFFFFF"/>
    <a:srgbClr val="FFFAD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94" autoAdjust="0"/>
    <p:restoredTop sz="92833" autoAdjust="0"/>
  </p:normalViewPr>
  <p:slideViewPr>
    <p:cSldViewPr>
      <p:cViewPr varScale="1">
        <p:scale>
          <a:sx n="68" d="100"/>
          <a:sy n="68" d="100"/>
        </p:scale>
        <p:origin x="-13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EA24A8-0B7A-41CE-A128-FFBEAC0B47EC}" type="datetimeFigureOut">
              <a:rPr lang="en-US" smtClean="0"/>
              <a:pPr/>
              <a:t>1/17/2013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23A57-BF5D-4191-99C7-4D5D42300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3A57-BF5D-4191-99C7-4D5D423009B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6428-5DB1-4DCA-A22D-1AF906E7C77A}" type="datetime1">
              <a:rPr lang="en-US" smtClean="0"/>
              <a:pPr/>
              <a:t>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C5F8-03AA-4AC7-B132-38AB123AA653}" type="datetime1">
              <a:rPr lang="en-US" smtClean="0"/>
              <a:pPr/>
              <a:t>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185C2-B4EF-482E-A304-F8318741D75C}" type="datetime1">
              <a:rPr lang="en-US" smtClean="0"/>
              <a:pPr/>
              <a:t>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BB2B-658A-4D25-9E18-BEC65DC05CD5}" type="datetime1">
              <a:rPr lang="en-US" smtClean="0"/>
              <a:pPr/>
              <a:t>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20D7F-3979-4A63-9B67-9A903481FB97}" type="datetime1">
              <a:rPr lang="en-US" smtClean="0"/>
              <a:pPr/>
              <a:t>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9D70E-600A-4FF0-B979-9B0543401E7D}" type="datetime1">
              <a:rPr lang="en-US" smtClean="0"/>
              <a:pPr/>
              <a:t>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B94B-19DF-48AA-BBD9-187522FB2281}" type="datetime1">
              <a:rPr lang="en-US" smtClean="0"/>
              <a:pPr/>
              <a:t>1/17/2013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0EB50-D450-4EF9-AA2F-428B472EF097}" type="datetime1">
              <a:rPr lang="en-US" smtClean="0"/>
              <a:pPr/>
              <a:t>1/17/2013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1CC8-70DE-4EE2-811E-DA18B7B127EC}" type="datetime1">
              <a:rPr lang="en-US" smtClean="0"/>
              <a:pPr/>
              <a:t>1/17/2013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BC5EA-71BF-4B3A-AACB-BC9C18B501D5}" type="datetime1">
              <a:rPr lang="en-US" smtClean="0"/>
              <a:pPr/>
              <a:t>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5142A-5403-4CBB-B40F-354497F689E6}" type="datetime1">
              <a:rPr lang="en-US" smtClean="0"/>
              <a:pPr/>
              <a:t>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B3762-16E8-4752-94C4-6C69B6C3A32A}" type="datetime1">
              <a:rPr lang="en-US" smtClean="0"/>
              <a:pPr/>
              <a:t>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B5133-B4DF-4EDD-9611-A7A865AD3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828800"/>
            <a:ext cx="7315200" cy="480060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endParaRPr lang="en-US" sz="28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Proximity Effect in EBL</a:t>
            </a:r>
          </a:p>
          <a:p>
            <a:pPr algn="ctr">
              <a:lnSpc>
                <a:spcPct val="150000"/>
              </a:lnSpc>
            </a:pPr>
            <a:r>
              <a:rPr lang="en-US" sz="24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by:</a:t>
            </a:r>
          </a:p>
          <a:p>
            <a:pPr algn="ctr">
              <a:lnSpc>
                <a:spcPct val="150000"/>
              </a:lnSpc>
            </a:pPr>
            <a:r>
              <a:rPr lang="en-US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Abhay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Kotnala</a:t>
            </a:r>
            <a:endParaRPr lang="en-US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en-US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January</a:t>
            </a: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2013</a:t>
            </a: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488553" y="1752600"/>
            <a:ext cx="426270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Electrical  and Computer Engineering Department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University of Victoria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9699" name="Picture 3" descr="C:\Users\baby\Desktop\uvic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381000"/>
            <a:ext cx="1371600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382000" cy="60167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sz="36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3" descr="C:\Users\baby\Desktop\uvic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0"/>
            <a:ext cx="990600" cy="9906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609600" y="1524000"/>
            <a:ext cx="76962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Most challenging problem in e-beam lithography 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physical phenomenon of electron scattering responsible for proximity effect.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 exists a trade-off in proximity effect correction    between speed, complexity and accuracy. </a:t>
            </a:r>
          </a:p>
          <a:p>
            <a:pPr algn="ctr">
              <a:buClr>
                <a:srgbClr val="FF0000"/>
              </a:buClr>
              <a:buFont typeface="Wingdings" pitchFamily="2" charset="2"/>
              <a:buChar char="ü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FF0000"/>
              </a:buClr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References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Chang, T. H. P. (1975). "Proximity effect in electron-beam lithography." </a:t>
            </a:r>
            <a:r>
              <a:rPr lang="en-IN" u="sng" dirty="0" smtClean="0">
                <a:latin typeface="Times New Roman" pitchFamily="18" charset="0"/>
                <a:cs typeface="Times New Roman" pitchFamily="18" charset="0"/>
              </a:rPr>
              <a:t>Journal of Vacuum Science and Technology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(6): 1271-1275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Browne, M. T., P.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Charalambous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and V. A.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Kudryashov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(1991). "The proximity effect in electron beam nanolithography." </a:t>
            </a:r>
            <a:r>
              <a:rPr lang="en-IN" u="sng" dirty="0" smtClean="0">
                <a:latin typeface="Times New Roman" pitchFamily="18" charset="0"/>
                <a:cs typeface="Times New Roman" pitchFamily="18" charset="0"/>
              </a:rPr>
              <a:t>Microelectronic Engineering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(1–4): 221-224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Mark A. McCord and Michael J. Rooks. Electron beam lithography. In P.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Rai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Choudhury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, editor, Handbook of Microlithography, Micromachining, and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Microfabrica-tion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, volume 1, chapter 2. SPIE Optical Engineering Press, London, 1997.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Thank you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457200"/>
            <a:ext cx="8382000" cy="6016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b="1" u="sng" dirty="0" smtClean="0">
                <a:latin typeface="Times New Roman" pitchFamily="18" charset="0"/>
                <a:cs typeface="Times New Roman" pitchFamily="18" charset="0"/>
              </a:rPr>
              <a:t>Outline</a:t>
            </a:r>
          </a:p>
          <a:p>
            <a:pP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Proximity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Effect: A Physical Insight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Proximity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Effect:Avoidance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Correction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Conclusion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References 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3" descr="C:\Users\baby\Desktop\uvic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0"/>
            <a:ext cx="99060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IN" sz="2800" i="1" dirty="0" smtClean="0">
                <a:latin typeface="Times New Roman" pitchFamily="18" charset="0"/>
                <a:cs typeface="Times New Roman" pitchFamily="18" charset="0"/>
              </a:rPr>
              <a:t>Encyclopaedia Britannica on head of a pin”</a:t>
            </a:r>
          </a:p>
          <a:p>
            <a:pPr algn="just">
              <a:buNone/>
            </a:pPr>
            <a:endParaRPr lang="en-IN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Proximity Effect is inherent problem associated with EBL</a:t>
            </a:r>
          </a:p>
          <a:p>
            <a:pPr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Studied extensively theoretically and experimentally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382000" cy="60167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Proximity Effect</a:t>
            </a:r>
            <a:endParaRPr lang="en-US" sz="4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3" descr="C:\Users\baby\Desktop\uvic-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0"/>
            <a:ext cx="990600" cy="9906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143000" y="1295400"/>
            <a:ext cx="73152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proximity effect is the change in feature size of pattern as a consequence of non uniform exposure in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regions adjacent to those addressed by the electron beam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9200" y="5486400"/>
            <a:ext cx="63246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Pattern affected by proximity (left), After elimination of proximity effect (Right)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3352800"/>
            <a:ext cx="6858000" cy="3263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Consequences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Limits the resolution of EBL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Imposes restriction on the size and shape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structures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Other Effects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Corners in the desired pattern become rounded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Gap spacing and line width are modified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Features may merge together or disappear completely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3" descr="C:\Users\baby\Desktop\uvic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0"/>
            <a:ext cx="99060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Electron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Interactions: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 Physical Insight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Electron enter the resist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penetrate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further into the substrate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Types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Forward Scattering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Backward Scattering</a:t>
            </a:r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3429000"/>
            <a:ext cx="2950021" cy="2390775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3" descr="C:\Users\baby\Desktop\uvic-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0"/>
            <a:ext cx="99060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Continued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Forward Scattering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Inelastic scattering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Small Scattering angle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Widening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electron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beam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Small contribution to proximity effect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Backscattering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Elastic scattering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Large scattering angle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Additional exposure to the resist 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adjacant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areas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Large contribution to proximity effect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3" descr="C:\Users\baby\Desktop\uvic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0"/>
            <a:ext cx="99060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Proximity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Effect(Revisited)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Direct consequence of Electron Scattering</a:t>
            </a:r>
          </a:p>
          <a:p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Nonuniform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distribution of actually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receieved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exposure by the incident electron beam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Two types of proximity effect</a:t>
            </a:r>
          </a:p>
          <a:p>
            <a:pPr lvl="1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Intraproximity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Effect</a:t>
            </a:r>
          </a:p>
          <a:p>
            <a:pPr lvl="1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Interproximity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effect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3048000"/>
            <a:ext cx="2980887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C:\Users\baby\Desktop\uvic-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0"/>
            <a:ext cx="99060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Avoidance and Correction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 dirty="0" smtClean="0">
                <a:latin typeface="Times New Roman" pitchFamily="18" charset="0"/>
                <a:cs typeface="Times New Roman" pitchFamily="18" charset="0"/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Improved/Optimized Mask Design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Optimize Exposure and Development condition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Effective process measure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High energy electron beam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Thin resist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Low atomic number substrate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Thin substrate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ultilayer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resist processes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Utilize proximity correction software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Exposure dose modulation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Shape dimension adjustment technique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5133-B4DF-4EDD-9611-A7A865AD364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3" descr="C:\Users\baby\Desktop\uvic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0"/>
            <a:ext cx="99060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11846</TotalTime>
  <Words>425</Words>
  <Application>Microsoft Office PowerPoint</Application>
  <PresentationFormat>On-screen Show (4:3)</PresentationFormat>
  <Paragraphs>114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Introduction</vt:lpstr>
      <vt:lpstr>Slide 4</vt:lpstr>
      <vt:lpstr>Consequences</vt:lpstr>
      <vt:lpstr> Electron Interactions: A Physical Insight</vt:lpstr>
      <vt:lpstr>Continued</vt:lpstr>
      <vt:lpstr>Proximity Effect(Revisited)</vt:lpstr>
      <vt:lpstr>Avoidance and Correction </vt:lpstr>
      <vt:lpstr>Slide 10</vt:lpstr>
      <vt:lpstr>References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Zeinab</dc:creator>
  <cp:lastModifiedBy>Abhay</cp:lastModifiedBy>
  <cp:revision>619</cp:revision>
  <dcterms:created xsi:type="dcterms:W3CDTF">2011-08-08T11:03:17Z</dcterms:created>
  <dcterms:modified xsi:type="dcterms:W3CDTF">2013-01-17T16:05:58Z</dcterms:modified>
</cp:coreProperties>
</file>